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3539"/>
  </p:normalViewPr>
  <p:slideViewPr>
    <p:cSldViewPr snapToGrid="0" snapToObjects="1">
      <p:cViewPr varScale="1">
        <p:scale>
          <a:sx n="102" d="100"/>
          <a:sy n="102" d="100"/>
        </p:scale>
        <p:origin x="1104" y="114"/>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2/27/2025</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2/27/2025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8" name="Picture 7">
            <a:extLst>
              <a:ext uri="{FF2B5EF4-FFF2-40B4-BE49-F238E27FC236}">
                <a16:creationId xmlns:a16="http://schemas.microsoft.com/office/drawing/2014/main" id="{B274838C-C885-4ADB-8E29-C9ED539D39E1}"/>
              </a:ext>
            </a:extLst>
          </p:cNvPr>
          <p:cNvPicPr>
            <a:picLocks noChangeAspect="1"/>
          </p:cNvPicPr>
          <p:nvPr userDrawn="1"/>
        </p:nvPicPr>
        <p:blipFill>
          <a:blip r:embed="rId2"/>
          <a:stretch>
            <a:fillRect/>
          </a:stretch>
        </p:blipFill>
        <p:spPr>
          <a:xfrm>
            <a:off x="10455700" y="187496"/>
            <a:ext cx="1126700" cy="792404"/>
          </a:xfrm>
          <a:prstGeom prst="rect">
            <a:avLst/>
          </a:prstGeom>
        </p:spPr>
      </p:pic>
      <p:sp>
        <p:nvSpPr>
          <p:cNvPr id="11" name="Rectangle 10">
            <a:extLst>
              <a:ext uri="{FF2B5EF4-FFF2-40B4-BE49-F238E27FC236}">
                <a16:creationId xmlns:a16="http://schemas.microsoft.com/office/drawing/2014/main" id="{0BABD148-2958-44AF-AD75-D91804DB5B4E}"/>
              </a:ext>
            </a:extLst>
          </p:cNvPr>
          <p:cNvSpPr/>
          <p:nvPr userDrawn="1"/>
        </p:nvSpPr>
        <p:spPr>
          <a:xfrm>
            <a:off x="0" y="6126163"/>
            <a:ext cx="12192000" cy="1476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Picture 11">
            <a:extLst>
              <a:ext uri="{FF2B5EF4-FFF2-40B4-BE49-F238E27FC236}">
                <a16:creationId xmlns:a16="http://schemas.microsoft.com/office/drawing/2014/main" id="{2CEB8740-CB77-4D60-AEAC-15124AAA94D0}"/>
              </a:ext>
            </a:extLst>
          </p:cNvPr>
          <p:cNvPicPr>
            <a:picLocks noChangeAspect="1"/>
          </p:cNvPicPr>
          <p:nvPr userDrawn="1"/>
        </p:nvPicPr>
        <p:blipFill>
          <a:blip r:embed="rId3"/>
          <a:stretch>
            <a:fillRect/>
          </a:stretch>
        </p:blipFill>
        <p:spPr>
          <a:xfrm>
            <a:off x="720000" y="6424258"/>
            <a:ext cx="1850665" cy="118443"/>
          </a:xfrm>
          <a:prstGeom prst="rect">
            <a:avLst/>
          </a:prstGeom>
        </p:spPr>
      </p:pic>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TS 43-96 Issue 3 2025</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5 January 2025</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idx="4294967295"/>
          </p:nvPr>
        </p:nvSpPr>
        <p:spPr>
          <a:xfrm>
            <a:off x="309564" y="188914"/>
            <a:ext cx="7129463" cy="719137"/>
          </a:xfrm>
        </p:spPr>
        <p:txBody>
          <a:bodyPr/>
          <a:lstStyle/>
          <a:p>
            <a:pPr eaLnBrk="1" hangingPunct="1">
              <a:defRPr/>
            </a:pPr>
            <a:r>
              <a:rPr sz="2400" dirty="0"/>
              <a:t>ENA </a:t>
            </a:r>
            <a:r>
              <a:rPr lang="en-US" sz="2400" dirty="0"/>
              <a:t>TS 43-96 </a:t>
            </a:r>
            <a:r>
              <a:rPr sz="2400" dirty="0"/>
              <a:t>Issue </a:t>
            </a:r>
            <a:r>
              <a:rPr lang="en-US" sz="2400" dirty="0"/>
              <a:t>3 </a:t>
            </a:r>
            <a:r>
              <a:rPr sz="2400" dirty="0"/>
              <a:t>202</a:t>
            </a:r>
            <a:r>
              <a:rPr lang="en-US" sz="2400" dirty="0"/>
              <a:t>5</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350964"/>
            <a:ext cx="8137525" cy="748923"/>
          </a:xfrm>
          <a:ln/>
        </p:spPr>
        <p:txBody>
          <a:bodyPr>
            <a:spAutoFit/>
          </a:bodyPr>
          <a:lstStyle/>
          <a:p>
            <a:pPr algn="ctr">
              <a:spcBef>
                <a:spcPct val="50000"/>
              </a:spcBef>
              <a:buNone/>
            </a:pPr>
            <a:r>
              <a:rPr lang="en-US" sz="2400" b="1" u="sng" dirty="0">
                <a:solidFill>
                  <a:srgbClr val="1F538D"/>
                </a:solidFill>
                <a:cs typeface="Arial" panose="020B0604020202020204" pitchFamily="34" charset="0"/>
              </a:rPr>
              <a:t>Fasteners and Washers for Wood Pole Overhead Lines</a:t>
            </a:r>
            <a:endParaRPr lang="en-GB" sz="2400" b="1" u="sng" dirty="0">
              <a:solidFill>
                <a:srgbClr val="1F538D"/>
              </a:solidFill>
              <a:cs typeface="Arial" panose="020B0604020202020204" pitchFamily="34" charset="0"/>
            </a:endParaRPr>
          </a:p>
          <a:p>
            <a:pPr algn="ctr">
              <a:spcBef>
                <a:spcPct val="50000"/>
              </a:spcBef>
              <a:buFont typeface="Arial" panose="020B0604020202020204" pitchFamily="34" charset="0"/>
              <a:buNone/>
            </a:pP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296069" y="2377430"/>
            <a:ext cx="11438731" cy="4320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sz="1800" b="1" dirty="0">
                <a:solidFill>
                  <a:schemeClr val="bg1"/>
                </a:solidFill>
                <a:cs typeface="Times New Roman" panose="02020603050405020304" pitchFamily="18" charset="0"/>
              </a:rPr>
              <a:t>Specifies a composite list of fasteners and washers for wood pole overhead line construction.</a:t>
            </a:r>
          </a:p>
          <a:p>
            <a:pPr marL="0" indent="0">
              <a:spcBef>
                <a:spcPct val="50000"/>
              </a:spcBef>
              <a:buNone/>
              <a:defRPr/>
            </a:pPr>
            <a:endParaRPr lang="en-GB" altLang="en-US" sz="1800" b="1" dirty="0">
              <a:solidFill>
                <a:schemeClr val="bg1"/>
              </a:solidFill>
              <a:cs typeface="Times New Roman" panose="02020603050405020304" pitchFamily="18" charset="0"/>
            </a:endParaRP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309564" y="3589818"/>
            <a:ext cx="4159799" cy="2379498"/>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182563" lvl="2" indent="-174625">
              <a:lnSpc>
                <a:spcPct val="110000"/>
              </a:lnSpc>
              <a:spcBef>
                <a:spcPts val="200"/>
              </a:spcBef>
              <a:spcAft>
                <a:spcPts val="600"/>
              </a:spcAft>
              <a:buClr>
                <a:schemeClr val="accent4"/>
              </a:buClr>
              <a:defRPr/>
            </a:pPr>
            <a:r>
              <a:rPr lang="en-GB" altLang="en-US" sz="1300" dirty="0">
                <a:latin typeface="+mn-lt"/>
              </a:rPr>
              <a:t>This ENA TS Specifies the materials, </a:t>
            </a:r>
            <a:r>
              <a:rPr lang="en-GB" sz="1300" dirty="0">
                <a:latin typeface="+mn-lt"/>
              </a:rPr>
              <a:t>dimensions and finish of bolts, eye bolts, eye nuts, nuts, screws, tie-rods, wall fixings and washers for wood pole overhead lines.</a:t>
            </a:r>
            <a:endParaRPr lang="en-GB" altLang="en-US" sz="1300" dirty="0">
              <a:latin typeface="+mn-lt"/>
            </a:endParaRPr>
          </a:p>
          <a:p>
            <a:pPr marL="182563" lvl="2" indent="-174625">
              <a:lnSpc>
                <a:spcPct val="110000"/>
              </a:lnSpc>
              <a:spcBef>
                <a:spcPts val="200"/>
              </a:spcBef>
              <a:buClr>
                <a:schemeClr val="accent4"/>
              </a:buClr>
              <a:defRPr/>
            </a:pPr>
            <a:r>
              <a:rPr lang="en-GB" altLang="en-US" sz="1300" dirty="0">
                <a:latin typeface="+mn-lt"/>
              </a:rPr>
              <a:t>Range of items in this ENA TS is larger than the immediate requirements of Annex A to cover maintenance of existing lines and constructions which are not covered in this document.</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736772" y="3731806"/>
            <a:ext cx="4032250" cy="1089401"/>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182563" lvl="2" indent="-174625">
              <a:lnSpc>
                <a:spcPct val="110000"/>
              </a:lnSpc>
              <a:spcBef>
                <a:spcPts val="200"/>
              </a:spcBef>
              <a:buClr>
                <a:schemeClr val="accent4"/>
              </a:buClr>
              <a:defRPr/>
            </a:pPr>
            <a:r>
              <a:rPr lang="en-GB" altLang="en-US" sz="1300" dirty="0">
                <a:latin typeface="+mn-lt"/>
              </a:rPr>
              <a:t>1</a:t>
            </a:r>
            <a:r>
              <a:rPr lang="en-GB" altLang="en-US" sz="1300" baseline="30000" dirty="0">
                <a:latin typeface="+mn-lt"/>
              </a:rPr>
              <a:t>st</a:t>
            </a:r>
            <a:r>
              <a:rPr lang="en-GB" altLang="en-US" sz="1300" dirty="0">
                <a:latin typeface="+mn-lt"/>
              </a:rPr>
              <a:t> Issue: Not known</a:t>
            </a:r>
          </a:p>
          <a:p>
            <a:pPr marL="182563" lvl="2" indent="-174625">
              <a:lnSpc>
                <a:spcPct val="110000"/>
              </a:lnSpc>
              <a:spcBef>
                <a:spcPts val="200"/>
              </a:spcBef>
              <a:buClr>
                <a:schemeClr val="accent4"/>
              </a:buClr>
              <a:defRPr/>
            </a:pPr>
            <a:r>
              <a:rPr lang="en-GB" altLang="en-US" sz="1300" dirty="0">
                <a:latin typeface="+mn-lt"/>
              </a:rPr>
              <a:t>2</a:t>
            </a:r>
            <a:r>
              <a:rPr lang="en-GB" altLang="en-US" sz="1300" baseline="30000" dirty="0">
                <a:latin typeface="+mn-lt"/>
              </a:rPr>
              <a:t>nd</a:t>
            </a:r>
            <a:r>
              <a:rPr lang="en-GB" altLang="en-US" sz="1300" dirty="0">
                <a:latin typeface="+mn-lt"/>
              </a:rPr>
              <a:t> Issue: October 1986</a:t>
            </a:r>
          </a:p>
          <a:p>
            <a:pPr marL="182563" lvl="2" indent="-174625">
              <a:lnSpc>
                <a:spcPct val="110000"/>
              </a:lnSpc>
              <a:spcBef>
                <a:spcPts val="200"/>
              </a:spcBef>
              <a:buClr>
                <a:schemeClr val="accent4"/>
              </a:buClr>
              <a:defRPr/>
            </a:pPr>
            <a:r>
              <a:rPr lang="en-GB" altLang="en-US" sz="1300" dirty="0">
                <a:latin typeface="+mn-lt"/>
              </a:rPr>
              <a:t>3</a:t>
            </a:r>
            <a:r>
              <a:rPr lang="en-GB" altLang="en-US" sz="1300" baseline="30000" dirty="0">
                <a:latin typeface="+mn-lt"/>
              </a:rPr>
              <a:t>rd</a:t>
            </a:r>
            <a:r>
              <a:rPr lang="en-GB" altLang="en-US" sz="1300" dirty="0">
                <a:latin typeface="+mn-lt"/>
              </a:rPr>
              <a:t> Issue: June 2024 - Major revision</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1821800"/>
            <a:ext cx="22958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DOCUMENT PURPOSE</a:t>
            </a:r>
            <a:endParaRPr lang="en-GB" altLang="en-US" sz="1800" b="1" dirty="0">
              <a:solidFill>
                <a:srgbClr val="1F538D"/>
              </a:solidFill>
              <a:cs typeface="Times New Roman" panose="02020603050405020304" pitchFamily="18" charset="0"/>
            </a:endParaRPr>
          </a:p>
        </p:txBody>
      </p:sp>
      <p:sp>
        <p:nvSpPr>
          <p:cNvPr id="8" name="Slide Number Placeholder 5">
            <a:extLst>
              <a:ext uri="{FF2B5EF4-FFF2-40B4-BE49-F238E27FC236}">
                <a16:creationId xmlns:a16="http://schemas.microsoft.com/office/drawing/2014/main" id="{7171B638-E59B-4A14-8066-7B4E0DB892B7}"/>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2</a:t>
            </a:fld>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idx="4294967295"/>
          </p:nvPr>
        </p:nvSpPr>
        <p:spPr>
          <a:xfrm>
            <a:off x="367505" y="188914"/>
            <a:ext cx="7129463" cy="719137"/>
          </a:xfrm>
        </p:spPr>
        <p:txBody>
          <a:bodyPr/>
          <a:lstStyle/>
          <a:p>
            <a:pPr eaLnBrk="1" hangingPunct="1">
              <a:defRPr/>
            </a:pPr>
            <a:r>
              <a:rPr lang="en-GB" sz="2400" dirty="0"/>
              <a:t>ENA TS 43-96 Issue 3 2024</a:t>
            </a:r>
            <a:br>
              <a:rPr sz="2400" dirty="0"/>
            </a:br>
            <a:r>
              <a:rPr sz="2400" dirty="0"/>
              <a:t>Revision Summary</a:t>
            </a:r>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5" y="1328737"/>
            <a:ext cx="8068924" cy="146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marL="266700" lvl="2" indent="-258763">
              <a:lnSpc>
                <a:spcPts val="2200"/>
              </a:lnSpc>
              <a:spcBef>
                <a:spcPts val="400"/>
              </a:spcBef>
              <a:buClr>
                <a:schemeClr val="accent4"/>
              </a:buClr>
            </a:pPr>
            <a:r>
              <a:rPr lang="en-GB" altLang="en-US" sz="1900" dirty="0">
                <a:latin typeface="+mn-lt"/>
              </a:rPr>
              <a:t>Update to references.</a:t>
            </a:r>
          </a:p>
          <a:p>
            <a:pPr marL="266700" lvl="2" indent="-258763">
              <a:lnSpc>
                <a:spcPts val="2200"/>
              </a:lnSpc>
              <a:spcBef>
                <a:spcPts val="400"/>
              </a:spcBef>
              <a:buClr>
                <a:schemeClr val="accent4"/>
              </a:buClr>
            </a:pPr>
            <a:r>
              <a:rPr lang="en-GB" altLang="en-US" sz="1900" dirty="0">
                <a:latin typeface="+mn-lt"/>
              </a:rPr>
              <a:t>Inclusion of HTS (high-tensile steel) to document.</a:t>
            </a:r>
          </a:p>
          <a:p>
            <a:pPr marL="266700" lvl="2" indent="-258763">
              <a:lnSpc>
                <a:spcPts val="2200"/>
              </a:lnSpc>
              <a:spcBef>
                <a:spcPts val="400"/>
              </a:spcBef>
              <a:buClr>
                <a:schemeClr val="accent4"/>
              </a:buClr>
            </a:pPr>
            <a:r>
              <a:rPr lang="en-GB" altLang="en-US" sz="1900" dirty="0">
                <a:latin typeface="+mn-lt"/>
              </a:rPr>
              <a:t>Update to Grade of Steel and Iron terms.</a:t>
            </a: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1974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937" lvl="2" indent="0">
              <a:lnSpc>
                <a:spcPts val="2200"/>
              </a:lnSpc>
              <a:spcBef>
                <a:spcPts val="400"/>
              </a:spcBef>
              <a:buClr>
                <a:schemeClr val="accent4"/>
              </a:buClr>
              <a:buNone/>
            </a:pPr>
            <a:r>
              <a:rPr lang="en-GB" altLang="en-US" b="1" dirty="0">
                <a:solidFill>
                  <a:schemeClr val="bg1"/>
                </a:solidFill>
                <a:cs typeface="Times New Roman" panose="02020603050405020304" pitchFamily="18" charset="0"/>
              </a:rPr>
              <a:t>Update to references.</a:t>
            </a:r>
          </a:p>
          <a:p>
            <a:pPr marL="7937" lvl="2" indent="0">
              <a:lnSpc>
                <a:spcPts val="2200"/>
              </a:lnSpc>
              <a:spcBef>
                <a:spcPts val="400"/>
              </a:spcBef>
              <a:buClr>
                <a:schemeClr val="accent4"/>
              </a:buClr>
              <a:buNone/>
            </a:pPr>
            <a:r>
              <a:rPr lang="en-GB" altLang="en-US" b="1" dirty="0">
                <a:solidFill>
                  <a:schemeClr val="bg1"/>
                </a:solidFill>
                <a:cs typeface="Times New Roman" panose="02020603050405020304" pitchFamily="18" charset="0"/>
              </a:rPr>
              <a:t>Inclusion of HTS (high-tensile steel) to document.</a:t>
            </a:r>
          </a:p>
          <a:p>
            <a:pPr marL="7937" lvl="2" indent="0">
              <a:lnSpc>
                <a:spcPts val="2200"/>
              </a:lnSpc>
              <a:spcBef>
                <a:spcPts val="400"/>
              </a:spcBef>
              <a:buClr>
                <a:schemeClr val="accent4"/>
              </a:buClr>
              <a:buNone/>
            </a:pPr>
            <a:r>
              <a:rPr lang="en-GB" altLang="en-US" b="1" dirty="0">
                <a:solidFill>
                  <a:schemeClr val="bg1"/>
                </a:solidFill>
                <a:cs typeface="Times New Roman" panose="02020603050405020304" pitchFamily="18" charset="0"/>
              </a:rPr>
              <a:t>Update to Grade of Steel and Iron terms.</a:t>
            </a:r>
          </a:p>
          <a:p>
            <a:pPr marL="0" indent="0">
              <a:spcBef>
                <a:spcPct val="50000"/>
              </a:spcBef>
              <a:buNone/>
              <a:defRPr/>
            </a:pPr>
            <a:endParaRPr lang="en-GB" altLang="en-US" b="1" dirty="0">
              <a:solidFill>
                <a:schemeClr val="bg1"/>
              </a:solidFill>
              <a:cs typeface="Times New Roman" panose="02020603050405020304" pitchFamily="18" charset="0"/>
            </a:endParaRP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FF000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solidFill>
                  <a:schemeClr val="bg1"/>
                </a:solidFill>
                <a:cs typeface="Times New Roman" panose="02020603050405020304" pitchFamily="18" charset="0"/>
              </a:rPr>
              <a:t>Major</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
        <p:nvSpPr>
          <p:cNvPr id="8" name="Slide Number Placeholder 5">
            <a:extLst>
              <a:ext uri="{FF2B5EF4-FFF2-40B4-BE49-F238E27FC236}">
                <a16:creationId xmlns:a16="http://schemas.microsoft.com/office/drawing/2014/main" id="{2F842C71-138B-4F32-80C1-F5FC3D8503AB}"/>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idx="4294967295"/>
          </p:nvPr>
        </p:nvSpPr>
        <p:spPr>
          <a:xfrm>
            <a:off x="334962" y="188914"/>
            <a:ext cx="7129463" cy="719137"/>
          </a:xfrm>
        </p:spPr>
        <p:txBody>
          <a:bodyPr/>
          <a:lstStyle/>
          <a:p>
            <a:pPr eaLnBrk="1" hangingPunct="1">
              <a:defRPr/>
            </a:pPr>
            <a:r>
              <a:rPr lang="en-GB" sz="2400" dirty="0"/>
              <a:t>ENA TS 43-96 Issue 3 2024</a:t>
            </a:r>
            <a:br>
              <a:rPr sz="2400" dirty="0"/>
            </a:br>
            <a:r>
              <a:rPr sz="2400" dirty="0"/>
              <a:t>Revision Summary</a:t>
            </a:r>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36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marL="266700" lvl="2" indent="-258763">
              <a:lnSpc>
                <a:spcPts val="2200"/>
              </a:lnSpc>
              <a:spcBef>
                <a:spcPts val="400"/>
              </a:spcBef>
              <a:buClr>
                <a:schemeClr val="accent4"/>
              </a:buClr>
            </a:pPr>
            <a:r>
              <a:rPr lang="en-GB" altLang="en-US" sz="1900" dirty="0">
                <a:latin typeface="+mn-lt"/>
              </a:rPr>
              <a:t>Primarily, staff, who are tasked with the procurement, approval, use, storage, transport, and inspection of fasteners and washers for wood pole OHL construction. ENA Member Companies should review their relevant documentation and update, as necessary.</a:t>
            </a:r>
          </a:p>
        </p:txBody>
      </p:sp>
      <p:sp>
        <p:nvSpPr>
          <p:cNvPr id="7" name="Rectangle 6">
            <a:extLst>
              <a:ext uri="{FF2B5EF4-FFF2-40B4-BE49-F238E27FC236}">
                <a16:creationId xmlns:a16="http://schemas.microsoft.com/office/drawing/2014/main" id="{A720A030-5C7C-4171-851F-6916CE9D5CA3}"/>
              </a:ext>
            </a:extLst>
          </p:cNvPr>
          <p:cNvSpPr/>
          <p:nvPr/>
        </p:nvSpPr>
        <p:spPr>
          <a:xfrm>
            <a:off x="2028031" y="3224804"/>
            <a:ext cx="8135937" cy="64611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00598E"/>
                </a:solidFill>
                <a:cs typeface="Times New Roman" panose="02020603050405020304" pitchFamily="18" charset="0"/>
              </a:rPr>
              <a:t>Although only a minor revision, the additional guidance should be useful for staff of ENA Member Companies</a:t>
            </a:r>
          </a:p>
        </p:txBody>
      </p:sp>
      <p:sp>
        <p:nvSpPr>
          <p:cNvPr id="5" name="Slide Number Placeholder 5">
            <a:extLst>
              <a:ext uri="{FF2B5EF4-FFF2-40B4-BE49-F238E27FC236}">
                <a16:creationId xmlns:a16="http://schemas.microsoft.com/office/drawing/2014/main" id="{8DEDC040-8DF7-4935-922B-0D654373E32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idx="4294967295"/>
          </p:nvPr>
        </p:nvSpPr>
        <p:spPr>
          <a:xfrm>
            <a:off x="348798" y="188914"/>
            <a:ext cx="7129463" cy="719137"/>
          </a:xfrm>
        </p:spPr>
        <p:txBody>
          <a:bodyPr/>
          <a:lstStyle/>
          <a:p>
            <a:pPr>
              <a:defRPr/>
            </a:pPr>
            <a:r>
              <a:rPr lang="en-GB" sz="2400" dirty="0"/>
              <a:t>ENA TS 43-96 Issue 3 2024</a:t>
            </a:r>
            <a:br>
              <a:rPr sz="2400" dirty="0">
                <a:solidFill>
                  <a:prstClr val="white"/>
                </a:solidFill>
              </a:rPr>
            </a:br>
            <a:r>
              <a:rPr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496152706"/>
              </p:ext>
            </p:extLst>
          </p:nvPr>
        </p:nvGraphicFramePr>
        <p:xfrm>
          <a:off x="2568218" y="1817791"/>
          <a:ext cx="6517140" cy="3702050"/>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mn-ea"/>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kern="1200" dirty="0">
                          <a:solidFill>
                            <a:srgbClr val="000000"/>
                          </a:solidFill>
                          <a:effectLst/>
                        </a:rPr>
                        <a:t>Nil</a:t>
                      </a:r>
                      <a:endParaRPr lang="en-GB" sz="1100" kern="1200" dirty="0">
                        <a:solidFill>
                          <a:srgbClr val="000000"/>
                        </a:solidFill>
                        <a:effectLst/>
                        <a:latin typeface="+mn-lt"/>
                        <a:ea typeface="+mn-ea"/>
                        <a:cs typeface="+mn-cs"/>
                      </a:endParaRPr>
                    </a:p>
                  </a:txBody>
                  <a:tcPr marL="60436" marR="60436" marT="0" marB="0"/>
                </a:tc>
                <a:tc>
                  <a:txBody>
                    <a:bodyPr/>
                    <a:lstStyle/>
                    <a:p>
                      <a:pPr marL="0" marR="0">
                        <a:spcBef>
                          <a:spcPts val="0"/>
                        </a:spcBef>
                        <a:spcAft>
                          <a:spcPts val="0"/>
                        </a:spcAft>
                      </a:pPr>
                      <a:endParaRPr lang="en-GB" sz="110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3"/>
                  </a:ext>
                </a:extLst>
              </a:tr>
              <a:tr h="586259">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US" sz="1100" dirty="0">
                          <a:solidFill>
                            <a:srgbClr val="000000"/>
                          </a:solidFill>
                          <a:effectLst/>
                        </a:rPr>
                        <a:t>Updates to standards</a:t>
                      </a: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
        <p:nvSpPr>
          <p:cNvPr id="5" name="Slide Number Placeholder 5">
            <a:extLst>
              <a:ext uri="{FF2B5EF4-FFF2-40B4-BE49-F238E27FC236}">
                <a16:creationId xmlns:a16="http://schemas.microsoft.com/office/drawing/2014/main" id="{5235E6BF-3CD8-4746-8240-CB6A85A9EBC6}"/>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541231" y="1393697"/>
            <a:ext cx="10038896" cy="1683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marL="266700" lvl="2" indent="-258763">
              <a:lnSpc>
                <a:spcPts val="2200"/>
              </a:lnSpc>
              <a:spcBef>
                <a:spcPts val="400"/>
              </a:spcBef>
              <a:buClr>
                <a:schemeClr val="accent4"/>
              </a:buClr>
            </a:pPr>
            <a:r>
              <a:rPr lang="en-GB" altLang="en-US" sz="1900" dirty="0">
                <a:latin typeface="+mn-lt"/>
              </a:rPr>
              <a:t>ENA TS 43-96 Issue 3 2024 is a major revision of Issue 2.</a:t>
            </a:r>
          </a:p>
          <a:p>
            <a:pPr marL="266700" lvl="2" indent="-258763">
              <a:lnSpc>
                <a:spcPts val="2200"/>
              </a:lnSpc>
              <a:spcBef>
                <a:spcPts val="400"/>
              </a:spcBef>
              <a:buClr>
                <a:schemeClr val="accent4"/>
              </a:buClr>
            </a:pPr>
            <a:r>
              <a:rPr lang="en-GB" altLang="en-US" sz="1900" dirty="0">
                <a:latin typeface="+mn-lt"/>
              </a:rPr>
              <a:t>ENA Member Companies to review their relevant documentation and operating procedures for the procurement, approval, use, storage, transport, and inspection of fasteners and washers for wood pole OHL construction. </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idx="4294967295"/>
          </p:nvPr>
        </p:nvSpPr>
        <p:spPr>
          <a:xfrm>
            <a:off x="305255" y="188914"/>
            <a:ext cx="7129463" cy="719137"/>
          </a:xfrm>
        </p:spPr>
        <p:txBody>
          <a:bodyPr/>
          <a:lstStyle/>
          <a:p>
            <a:pPr eaLnBrk="1" hangingPunct="1">
              <a:defRPr/>
            </a:pPr>
            <a:r>
              <a:rPr lang="en-GB" sz="2400" dirty="0"/>
              <a:t>ENA TS 43-96 Issue 3 2024</a:t>
            </a:r>
            <a:br>
              <a:rPr sz="2400" dirty="0"/>
            </a:br>
            <a:r>
              <a:rPr sz="2400" dirty="0"/>
              <a:t>Revision Summary</a:t>
            </a:r>
          </a:p>
        </p:txBody>
      </p:sp>
      <p:sp>
        <p:nvSpPr>
          <p:cNvPr id="8" name="Rectangle 7">
            <a:extLst>
              <a:ext uri="{FF2B5EF4-FFF2-40B4-BE49-F238E27FC236}">
                <a16:creationId xmlns:a16="http://schemas.microsoft.com/office/drawing/2014/main" id="{24B462C5-A605-426F-9F2C-1C198511F91A}"/>
              </a:ext>
            </a:extLst>
          </p:cNvPr>
          <p:cNvSpPr/>
          <p:nvPr/>
        </p:nvSpPr>
        <p:spPr>
          <a:xfrm>
            <a:off x="2927648" y="4287030"/>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
        <p:nvSpPr>
          <p:cNvPr id="5" name="Slide Number Placeholder 5">
            <a:extLst>
              <a:ext uri="{FF2B5EF4-FFF2-40B4-BE49-F238E27FC236}">
                <a16:creationId xmlns:a16="http://schemas.microsoft.com/office/drawing/2014/main" id="{AE073FB1-5B2F-4EB5-A544-A76696150D3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6</a:t>
            </a:fld>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
        <p:nvSpPr>
          <p:cNvPr id="3" name="Slide Number Placeholder 5">
            <a:extLst>
              <a:ext uri="{FF2B5EF4-FFF2-40B4-BE49-F238E27FC236}">
                <a16:creationId xmlns:a16="http://schemas.microsoft.com/office/drawing/2014/main" id="{FBB60B51-3B7E-483C-B3AC-58ECE060DF9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7</a:t>
            </a:fld>
            <a:endParaRPr lang="en-GB" dirty="0"/>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18" ma:contentTypeDescription="Create a new document." ma:contentTypeScope="" ma:versionID="283a78c22c98726421a648e8386c2d1b">
  <xsd:schema xmlns:xsd="http://www.w3.org/2001/XMLSchema" xmlns:xs="http://www.w3.org/2001/XMLSchema" xmlns:p="http://schemas.microsoft.com/office/2006/metadata/properties" xmlns:ns2="102eda4e-14e3-4302-a901-9cd880e34d68" xmlns:ns3="9147dea5-b50e-486a-ba3c-f09ff5616610" targetNamespace="http://schemas.microsoft.com/office/2006/metadata/properties" ma:root="true" ma:fieldsID="e4789366f4990e09c10ebbb17f3410bb" ns2:_="" ns3:_="">
    <xsd:import namespace="102eda4e-14e3-4302-a901-9cd880e34d68"/>
    <xsd:import namespace="9147dea5-b50e-486a-ba3c-f09ff56166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eda4e-14e3-4302-a901-9cd880e34d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f8e4423-7147-4a67-ae6c-6a1847e08263"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47dea5-b50e-486a-ba3c-f09ff561661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b30b62-da42-4db2-bbd6-f7c5c21a861c}" ma:internalName="TaxCatchAll" ma:showField="CatchAllData" ma:web="9147dea5-b50e-486a-ba3c-f09ff56166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02eda4e-14e3-4302-a901-9cd880e34d68">
      <Terms xmlns="http://schemas.microsoft.com/office/infopath/2007/PartnerControls"/>
    </lcf76f155ced4ddcb4097134ff3c332f>
    <TaxCatchAll xmlns="9147dea5-b50e-486a-ba3c-f09ff5616610" xsi:nil="true"/>
  </documentManagement>
</p:properties>
</file>

<file path=customXml/itemProps1.xml><?xml version="1.0" encoding="utf-8"?>
<ds:datastoreItem xmlns:ds="http://schemas.openxmlformats.org/officeDocument/2006/customXml" ds:itemID="{D3C45288-50E8-4570-8A24-00F0246BC55C}"/>
</file>

<file path=customXml/itemProps2.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3.xml><?xml version="1.0" encoding="utf-8"?>
<ds:datastoreItem xmlns:ds="http://schemas.openxmlformats.org/officeDocument/2006/customXml" ds:itemID="{561D2EFC-FBD4-40BC-B092-96164D082C9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162</TotalTime>
  <Words>410</Words>
  <Application>Microsoft Office PowerPoint</Application>
  <PresentationFormat>Widescreen</PresentationFormat>
  <Paragraphs>65</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System Font Regular</vt:lpstr>
      <vt:lpstr>Times New Roman</vt:lpstr>
      <vt:lpstr>Office Theme</vt:lpstr>
      <vt:lpstr>Energy Networks Association</vt:lpstr>
      <vt:lpstr>ENA TS 43-96 Issue 3 2025 Revision Summary</vt:lpstr>
      <vt:lpstr>ENA TS 43-96 Issue 3 2024 Revision Summary</vt:lpstr>
      <vt:lpstr>ENA TS 43-96 Issue 3 2024 Revision Summary</vt:lpstr>
      <vt:lpstr>ENA TS 43-96 Issue 3 2024 Revision Summary</vt:lpstr>
      <vt:lpstr>ENA TS 43-96 Issue 3 2024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Rhys Thomas</cp:lastModifiedBy>
  <cp:revision>15</cp:revision>
  <dcterms:created xsi:type="dcterms:W3CDTF">2021-02-25T16:00:29Z</dcterms:created>
  <dcterms:modified xsi:type="dcterms:W3CDTF">2025-02-27T09:54:43Z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